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492" r:id="rId3"/>
    <p:sldId id="313" r:id="rId4"/>
    <p:sldId id="461" r:id="rId5"/>
    <p:sldId id="331" r:id="rId6"/>
    <p:sldId id="332" r:id="rId7"/>
    <p:sldId id="333" r:id="rId8"/>
    <p:sldId id="336" r:id="rId9"/>
    <p:sldId id="378" r:id="rId10"/>
    <p:sldId id="421" r:id="rId11"/>
    <p:sldId id="423" r:id="rId12"/>
    <p:sldId id="422" r:id="rId13"/>
    <p:sldId id="275" r:id="rId14"/>
    <p:sldId id="267" r:id="rId15"/>
    <p:sldId id="270" r:id="rId16"/>
    <p:sldId id="271" r:id="rId17"/>
    <p:sldId id="272" r:id="rId18"/>
    <p:sldId id="256" r:id="rId19"/>
    <p:sldId id="262" r:id="rId20"/>
    <p:sldId id="257" r:id="rId21"/>
    <p:sldId id="447" r:id="rId22"/>
    <p:sldId id="446" r:id="rId23"/>
    <p:sldId id="440" r:id="rId24"/>
    <p:sldId id="441" r:id="rId25"/>
    <p:sldId id="442" r:id="rId26"/>
    <p:sldId id="443" r:id="rId27"/>
    <p:sldId id="444" r:id="rId28"/>
    <p:sldId id="445" r:id="rId29"/>
    <p:sldId id="269" r:id="rId30"/>
    <p:sldId id="258" r:id="rId31"/>
    <p:sldId id="264" r:id="rId32"/>
    <p:sldId id="265" r:id="rId33"/>
    <p:sldId id="268" r:id="rId34"/>
    <p:sldId id="274" r:id="rId35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E4BF"/>
    <a:srgbClr val="220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9" d="100"/>
          <a:sy n="49" d="100"/>
        </p:scale>
        <p:origin x="-2574" y="-900"/>
      </p:cViewPr>
      <p:guideLst>
        <p:guide orient="horz" pos="2154"/>
        <p:guide pos="29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1110373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49248"/>
            <a:ext cx="917999" cy="992123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82112" y="1604055"/>
            <a:ext cx="2798204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946547" y="1490357"/>
            <a:ext cx="4230685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0C526AF-278E-4698-A4B7-F364534B64D1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B02B145F-5081-460E-AA78-1C42D8842C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slide" Target="slide21.xml"/><Relationship Id="rId7" Type="http://schemas.openxmlformats.org/officeDocument/2006/relationships/slide" Target="slide25.xml"/><Relationship Id="rId6" Type="http://schemas.openxmlformats.org/officeDocument/2006/relationships/slide" Target="slide22.xml"/><Relationship Id="rId5" Type="http://schemas.openxmlformats.org/officeDocument/2006/relationships/slide" Target="slide27.xml"/><Relationship Id="rId4" Type="http://schemas.openxmlformats.org/officeDocument/2006/relationships/slide" Target="slide24.xml"/><Relationship Id="rId3" Type="http://schemas.openxmlformats.org/officeDocument/2006/relationships/audio" Target="../media/audio1.wav"/><Relationship Id="rId2" Type="http://schemas.openxmlformats.org/officeDocument/2006/relationships/image" Target="../media/image31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32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slide" Target="slide28.xml"/><Relationship Id="rId10" Type="http://schemas.openxmlformats.org/officeDocument/2006/relationships/slide" Target="slide26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0.xml"/><Relationship Id="rId2" Type="http://schemas.openxmlformats.org/officeDocument/2006/relationships/image" Target="../media/image34.GIF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GIF"/><Relationship Id="rId4" Type="http://schemas.openxmlformats.org/officeDocument/2006/relationships/audio" Target="../media/audio1.wav"/><Relationship Id="rId3" Type="http://schemas.openxmlformats.org/officeDocument/2006/relationships/image" Target="../media/image30.jpeg"/><Relationship Id="rId2" Type="http://schemas.openxmlformats.org/officeDocument/2006/relationships/slide" Target="slide20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GIF"/><Relationship Id="rId2" Type="http://schemas.openxmlformats.org/officeDocument/2006/relationships/slide" Target="slide20.xml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0.xml"/><Relationship Id="rId2" Type="http://schemas.openxmlformats.org/officeDocument/2006/relationships/image" Target="../media/image39.GIF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0.xml"/><Relationship Id="rId2" Type="http://schemas.openxmlformats.org/officeDocument/2006/relationships/image" Target="../media/image34.GIF"/><Relationship Id="rId1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GIF"/><Relationship Id="rId2" Type="http://schemas.openxmlformats.org/officeDocument/2006/relationships/slide" Target="slide20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0.xml"/><Relationship Id="rId2" Type="http://schemas.openxmlformats.org/officeDocument/2006/relationships/image" Target="../media/image39.GIF"/><Relationship Id="rId1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4" name="Picture 23" descr="IMG_49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152400"/>
            <a:ext cx="10258425" cy="5683885"/>
          </a:xfrm>
          <a:prstGeom prst="rect">
            <a:avLst/>
          </a:prstGeom>
        </p:spPr>
      </p:pic>
      <p:pic>
        <p:nvPicPr>
          <p:cNvPr id="307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581400"/>
            <a:ext cx="2019300" cy="3517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2362200" y="1905000"/>
            <a:ext cx="6038850" cy="1676400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WELCOME TO OUR CLASS</a:t>
            </a: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IMG_49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4495165" y="-762000"/>
            <a:ext cx="17778095" cy="984948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546600" cy="30537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2683"/>
            <a:ext cx="8229600" cy="1143000"/>
          </a:xfrm>
        </p:spPr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Handicraft :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đô</a:t>
            </a:r>
            <a:r>
              <a:rPr lang="en-US" b="0" dirty="0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̀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thu</a:t>
            </a:r>
            <a:r>
              <a:rPr lang="en-US" b="0" dirty="0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̉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công</a:t>
            </a:r>
            <a:endParaRPr lang="en-US" b="0" dirty="0" err="1" smtClean="0">
              <a:solidFill>
                <a:schemeClr val="bg1"/>
              </a:solidFill>
              <a:effectLst/>
              <a:latin typeface="Bookman Old Style" panose="02050604050505020204" charset="0"/>
              <a:cs typeface="Bookman Old Style" panose="02050604050505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90010" cy="307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IMG_49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3082925" y="-685800"/>
            <a:ext cx="15309215" cy="84816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4032250" cy="24796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083"/>
            <a:ext cx="8229600" cy="1143000"/>
          </a:xfrm>
        </p:spPr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Workshop :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xưởng</a:t>
            </a:r>
            <a:r>
              <a:rPr lang="en-US" b="0" dirty="0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làm</a:t>
            </a:r>
            <a:r>
              <a:rPr lang="en-US" b="0" dirty="0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effectLst/>
                <a:latin typeface="Bookman Old Style" panose="02050604050505020204" charset="0"/>
                <a:cs typeface="Bookman Old Style" panose="02050604050505020204" charset="0"/>
              </a:rPr>
              <a:t>việc</a:t>
            </a:r>
            <a:endParaRPr lang="en-US" b="0" dirty="0" err="1" smtClean="0">
              <a:solidFill>
                <a:schemeClr val="bg1"/>
              </a:solidFill>
              <a:effectLst/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66800" y="26670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silk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2600" y="2667000"/>
            <a:ext cx="327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lacquerware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/ˈ</a:t>
            </a:r>
            <a:r>
              <a:rPr lang="en-US" sz="2800" dirty="0" err="1" smtClean="0">
                <a:solidFill>
                  <a:schemeClr val="bg1"/>
                </a:solidFill>
              </a:rPr>
              <a:t>lækəweə</a:t>
            </a:r>
            <a:r>
              <a:rPr lang="en-US" sz="2800" dirty="0" smtClean="0">
                <a:solidFill>
                  <a:schemeClr val="bg1"/>
                </a:solidFill>
              </a:rPr>
              <a:t>(r)/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6182380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 hats 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609602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anterns  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://s.sachmem.com/public/images/TA9T1SHS/U1-L1-2-5-07b378b592e77d0b1a31d0efdfa75864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228600"/>
            <a:ext cx="3886200" cy="2390775"/>
          </a:xfrm>
          <a:prstGeom prst="rect">
            <a:avLst/>
          </a:prstGeom>
          <a:noFill/>
        </p:spPr>
      </p:pic>
      <p:pic>
        <p:nvPicPr>
          <p:cNvPr id="15366" name="Picture 6" descr="http://s.sachmem.com/public/images/TA9T1SHS/U1-L1-2-6-8a8072eb3c9be569411bf656888a01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28600"/>
            <a:ext cx="3810000" cy="2400301"/>
          </a:xfrm>
          <a:prstGeom prst="rect">
            <a:avLst/>
          </a:prstGeom>
          <a:noFill/>
        </p:spPr>
      </p:pic>
      <p:pic>
        <p:nvPicPr>
          <p:cNvPr id="15368" name="Picture 8" descr="http://s.sachmem.com/public/images/TA9T1SHS/U1-L1-2-7-1fb3ce0161b6ae5c10454eed7b8eba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05200"/>
            <a:ext cx="3886200" cy="2667000"/>
          </a:xfrm>
          <a:prstGeom prst="rect">
            <a:avLst/>
          </a:prstGeom>
          <a:noFill/>
        </p:spPr>
      </p:pic>
      <p:pic>
        <p:nvPicPr>
          <p:cNvPr id="15370" name="Picture 10" descr="http://s.sachmem.com/public/images/TA9T1SHS/U1-L1-2-8-44556fed5bf6417f615fd19f06c7005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505200"/>
            <a:ext cx="37338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/>
          <p:nvPr/>
        </p:nvPicPr>
        <p:blipFill>
          <a:blip r:embed="rId1"/>
          <a:stretch>
            <a:fillRect/>
          </a:stretch>
        </p:blipFill>
        <p:spPr>
          <a:xfrm>
            <a:off x="-6010275" y="-3048000"/>
            <a:ext cx="21164550" cy="1508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58" name="Picture 2" descr="http://s.sachmem.com/public/images/TA9T1SHS/U1-L1-1--559465fde0e255faec169f301d83e1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835" y="1676400"/>
            <a:ext cx="5374640" cy="42024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76495" y="762154"/>
            <a:ext cx="7735910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Who and what can you see in the picture?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532765" y="3827145"/>
            <a:ext cx="587502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What do you think the people in the picture are talking about?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087" y="2590829"/>
            <a:ext cx="487680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Where are they?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ldLvl="0" animBg="1"/>
      <p:bldP spid="12" grpId="0"/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23900" y="152400"/>
            <a:ext cx="8229600" cy="533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</a:rPr>
              <a:t>1. </a:t>
            </a:r>
            <a:r>
              <a:rPr lang="en-US" sz="2800" i="1" dirty="0" smtClean="0">
                <a:solidFill>
                  <a:srgbClr val="0070C0"/>
                </a:solidFill>
              </a:rPr>
              <a:t>Listen and read: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endParaRPr lang="en-US" sz="2800" b="1" i="1" dirty="0" smtClean="0">
              <a:solidFill>
                <a:srgbClr val="0070C0"/>
              </a:solidFill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90600" y="1510843"/>
            <a:ext cx="7962900" cy="48320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There are so many pieces of pottery here,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your grandparents make all of them?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They can’t because we have lots of products. They make some and other people make the rest.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As far as I know, Bat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most famous traditional craft villages of Ha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right?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Right. My grandmother says it’s about 700 years old.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Wow! When did your grandparents set up this workshop?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90600" y="838200"/>
            <a:ext cx="8001000" cy="61247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My great-grandparents started it, not my grandparents. Then my grandparents took over the business. All the artisans here are my aunts, uncles, and cousins.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 see. Your village is also a place of interest of Ha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isn’t it?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Yes. People come here to buy things for their house. Another attraction is they can make pottery themselves in workshops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Yes. People come here to buy things for their house. Another attraction is they can make pottery themselves in workshops.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017430" y="1040487"/>
            <a:ext cx="7897969" cy="39703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That must be a memorable experience.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Viet Nam there are lots of craft villages like Bat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Have you ever been to any others?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I’ve been to a conical hat making village in Hue!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Cool! This is my first one. Do you think that the various crafts remind people of a specific region?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Sure. It’s the reason tourists often choose handicrafts as souvenirs.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Let’s go outside and look round the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village…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5758" y="1219199"/>
          <a:ext cx="9118242" cy="5600162"/>
        </p:xfrm>
        <a:graphic>
          <a:graphicData uri="http://schemas.openxmlformats.org/drawingml/2006/table">
            <a:tbl>
              <a:tblPr/>
              <a:tblGrid>
                <a:gridCol w="6359782"/>
                <a:gridCol w="2758460"/>
              </a:tblGrid>
              <a:tr h="136400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1. </a:t>
                      </a:r>
                      <a:r>
                        <a:rPr lang="en-US" sz="2800" dirty="0"/>
                        <a:t>a thing which is </a:t>
                      </a:r>
                      <a:r>
                        <a:rPr lang="en-US" sz="2800" dirty="0" smtClean="0"/>
                        <a:t>skillfully </a:t>
                      </a:r>
                      <a:r>
                        <a:rPr lang="en-US" sz="2800" dirty="0"/>
                        <a:t>made with your hands</a:t>
                      </a:r>
                      <a:endParaRPr lang="en-US" sz="2800" dirty="0"/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  <a:tr h="141205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2. </a:t>
                      </a:r>
                      <a:r>
                        <a:rPr lang="en-US" sz="2800" dirty="0"/>
                        <a:t>start something (a business, an </a:t>
                      </a:r>
                      <a:r>
                        <a:rPr lang="en-US" sz="2800" dirty="0" smtClean="0"/>
                        <a:t>organization, </a:t>
                      </a:r>
                      <a:r>
                        <a:rPr lang="en-US" sz="2800" dirty="0"/>
                        <a:t>etc.)</a:t>
                      </a:r>
                      <a:endParaRPr lang="en-US" sz="2800" dirty="0"/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  <a:tr h="141205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3. </a:t>
                      </a:r>
                      <a:r>
                        <a:rPr lang="en-US" sz="2800" dirty="0"/>
                        <a:t>take control of something (a business, an </a:t>
                      </a:r>
                      <a:r>
                        <a:rPr lang="en-US" sz="2800" dirty="0" smtClean="0"/>
                        <a:t>organization, </a:t>
                      </a:r>
                      <a:r>
                        <a:rPr lang="en-US" sz="2800" dirty="0"/>
                        <a:t>etc.)</a:t>
                      </a:r>
                      <a:endParaRPr lang="en-US" sz="2800" dirty="0"/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  <a:tr h="141205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4. </a:t>
                      </a:r>
                      <a:r>
                        <a:rPr lang="en-US" sz="2800" dirty="0"/>
                        <a:t>people who do skilled work, making things with their hands</a:t>
                      </a:r>
                      <a:endParaRPr lang="en-US" sz="2800" dirty="0"/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400800" y="1269642"/>
            <a:ext cx="2743200" cy="12954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craft </a:t>
            </a:r>
            <a:r>
              <a:rPr lang="en-US" sz="2800" dirty="0">
                <a:solidFill>
                  <a:srgbClr val="FF0000"/>
                </a:solidFill>
              </a:rPr>
              <a:t> </a:t>
            </a:r>
            <a:r>
              <a:rPr lang="en-US" dirty="0"/>
              <a:t>  </a:t>
            </a:r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  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400800" y="2590800"/>
            <a:ext cx="2743200" cy="13716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set up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00800" y="4025721"/>
            <a:ext cx="2743200" cy="13716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take over 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0800" y="5460642"/>
            <a:ext cx="2743200" cy="13716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artisans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62000" y="106251"/>
            <a:ext cx="7467600" cy="533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</a:rPr>
              <a:t>1.a</a:t>
            </a:r>
            <a:r>
              <a:rPr lang="en-US" sz="2800" dirty="0">
                <a:solidFill>
                  <a:srgbClr val="0070C0"/>
                </a:solidFill>
              </a:rPr>
              <a:t>. Can you find a word/phrase that means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5758" y="1219199"/>
          <a:ext cx="9118242" cy="5600162"/>
        </p:xfrm>
        <a:graphic>
          <a:graphicData uri="http://schemas.openxmlformats.org/drawingml/2006/table">
            <a:tbl>
              <a:tblPr/>
              <a:tblGrid>
                <a:gridCol w="6359782"/>
                <a:gridCol w="2758460"/>
              </a:tblGrid>
              <a:tr h="136400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5. </a:t>
                      </a:r>
                      <a:r>
                        <a:rPr lang="en-US" sz="2800" dirty="0"/>
                        <a:t>an interesting or enjoyable place to go or thing to do</a:t>
                      </a:r>
                      <a:endParaRPr lang="en-US" sz="2800" dirty="0"/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  <a:tr h="141205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6. </a:t>
                      </a:r>
                      <a:r>
                        <a:rPr lang="en-US" sz="2800" dirty="0"/>
                        <a:t>a particular place</a:t>
                      </a:r>
                      <a:endParaRPr lang="en-US" sz="2800" dirty="0"/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  <a:tr h="141205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FF5722"/>
                          </a:solidFill>
                        </a:rPr>
                        <a:t>7. </a:t>
                      </a:r>
                      <a:r>
                        <a:rPr lang="en-US" sz="2800"/>
                        <a:t>make someone remember or think about something</a:t>
                      </a:r>
                      <a:endParaRPr lang="en-US" sz="2800"/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  <a:tr h="141205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5722"/>
                          </a:solidFill>
                        </a:rPr>
                        <a:t>8. </a:t>
                      </a:r>
                      <a:r>
                        <a:rPr lang="en-US" sz="2800" dirty="0"/>
                        <a:t>walk around a place to see what is there</a:t>
                      </a:r>
                      <a:endParaRPr lang="en-US" sz="2800" dirty="0"/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1F1FEA"/>
                        </a:solidFill>
                      </a:endParaRPr>
                    </a:p>
                  </a:txBody>
                  <a:tcPr marL="113637" marR="113637" marT="37879" marB="37879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400800" y="1269642"/>
            <a:ext cx="2743200" cy="12954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attraction   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  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 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00800" y="2616558"/>
            <a:ext cx="2743200" cy="13716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specific </a:t>
            </a:r>
            <a:r>
              <a:rPr lang="en-US" sz="2800" dirty="0">
                <a:solidFill>
                  <a:srgbClr val="FF0000"/>
                </a:solidFill>
              </a:rPr>
              <a:t>region   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00800" y="4025721"/>
            <a:ext cx="2743200" cy="13716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    remind   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0800" y="5460642"/>
            <a:ext cx="2743200" cy="1371600"/>
          </a:xfrm>
          <a:prstGeom prst="rect">
            <a:avLst/>
          </a:prstGeom>
          <a:solidFill>
            <a:srgbClr val="F9E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look </a:t>
            </a:r>
            <a:r>
              <a:rPr lang="en-US" sz="2800" dirty="0">
                <a:solidFill>
                  <a:srgbClr val="FF0000"/>
                </a:solidFill>
              </a:rPr>
              <a:t>round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0" y="152400"/>
            <a:ext cx="7924800" cy="533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</a:rPr>
              <a:t>1.a</a:t>
            </a:r>
            <a:r>
              <a:rPr lang="en-US" sz="2800" dirty="0">
                <a:solidFill>
                  <a:srgbClr val="0070C0"/>
                </a:solidFill>
              </a:rPr>
              <a:t>. Can you find a word/phrase that means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15318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Where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Nick, Mi, and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99138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  How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is the village?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290578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  Who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Phong’s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family workshop?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382018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Why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village a place of interest in Ha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496318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    Where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craft village that Mi visited?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548642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Why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tourists like to buy handicrafts as souvenirs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3900" y="119130"/>
            <a:ext cx="7924800" cy="533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</a:rPr>
              <a:t>1.b.  Answer the following questions by playing game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 descr="hinh-nen-ppt-bang-den-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43000" y="-381000"/>
            <a:ext cx="13401675" cy="89636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981200" y="2514600"/>
            <a:ext cx="809815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solidFill>
                  <a:schemeClr val="bg1"/>
                </a:solidFill>
              </a:rPr>
              <a:t>Look at these pictures then answer:</a:t>
            </a:r>
            <a:endParaRPr lang="en-US" sz="4400">
              <a:solidFill>
                <a:schemeClr val="bg1"/>
              </a:solidFill>
            </a:endParaRPr>
          </a:p>
          <a:p>
            <a:endParaRPr lang="en-US" sz="4400">
              <a:solidFill>
                <a:schemeClr val="bg1"/>
              </a:solidFill>
            </a:endParaRPr>
          </a:p>
          <a:p>
            <a:r>
              <a:rPr lang="en-US" sz="4400" b="1">
                <a:solidFill>
                  <a:schemeClr val="bg1"/>
                </a:solidFill>
              </a:rPr>
              <a:t>1. Is this your village?</a:t>
            </a:r>
            <a:endParaRPr lang="en-US" sz="4400" b="1">
              <a:solidFill>
                <a:schemeClr val="bg1"/>
              </a:solidFill>
            </a:endParaRPr>
          </a:p>
          <a:p>
            <a:r>
              <a:rPr lang="en-US" sz="4400" b="1">
                <a:solidFill>
                  <a:schemeClr val="bg1"/>
                </a:solidFill>
              </a:rPr>
              <a:t>2. List these names of the village.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62000" y="1143000"/>
            <a:ext cx="72580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Where do you live? Can you tell me about your village?</a:t>
            </a:r>
            <a:endParaRPr lang="en-US" sz="4000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Káº¿t quáº£ hÃ¬nh áº£nh cho tree pictu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" y="0"/>
            <a:ext cx="9115425" cy="658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43200" y="5290009"/>
            <a:ext cx="647700" cy="509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06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227831"/>
            <a:ext cx="1510919" cy="138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7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77" y="265989"/>
            <a:ext cx="1042256" cy="118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8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1926336"/>
            <a:ext cx="1097280" cy="100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1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22" y="202129"/>
            <a:ext cx="1177671" cy="10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9045" y="3837305"/>
            <a:ext cx="1115060" cy="999490"/>
            <a:chOff x="3967" y="6043"/>
            <a:chExt cx="1756" cy="1574"/>
          </a:xfrm>
        </p:grpSpPr>
        <p:pic>
          <p:nvPicPr>
            <p:cNvPr id="256003" name="Picture 4" descr="Káº¿t quáº£ hÃ¬nh áº£nh cho apple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" y="6043"/>
              <a:ext cx="1756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AutoShape 3">
              <a:hlinkClick r:id="" highlightClick="1">
                <a:snd r:embed="rId3" name="breeze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4438" y="6444"/>
              <a:ext cx="1020" cy="834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 action="ppaction://hlinksldjump"/>
                </a:rPr>
                <a:t>1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4800" y="3175635"/>
            <a:ext cx="1424940" cy="1235710"/>
            <a:chOff x="480" y="5001"/>
            <a:chExt cx="2244" cy="1946"/>
          </a:xfrm>
        </p:grpSpPr>
        <p:pic>
          <p:nvPicPr>
            <p:cNvPr id="256005" name="Picture 4" descr="Káº¿t quáº£ hÃ¬nh áº£nh cho app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001"/>
              <a:ext cx="2245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">
              <a:hlinkClick r:id="rId5" action="ppaction://hlinksldjump" highlightClick="1">
                <a:snd r:embed="rId3" name="breeze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1065" y="5627"/>
              <a:ext cx="1017" cy="832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66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2 </a:t>
              </a:r>
              <a:endParaRPr lang="en-US" sz="66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AutoShape 3">
            <a:hlinkClick r:id="" highlightClick="1">
              <a:snd r:embed="rId3" name="breeze.wav"/>
            </a:hlinkClick>
          </p:cNvPr>
          <p:cNvSpPr>
            <a:spLocks noChangeArrowheads="1"/>
          </p:cNvSpPr>
          <p:nvPr/>
        </p:nvSpPr>
        <p:spPr bwMode="auto">
          <a:xfrm>
            <a:off x="719138" y="706191"/>
            <a:ext cx="647700" cy="74002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3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3">
            <a:hlinkClick r:id="" highlightClick="1">
              <a:snd r:embed="rId3" name="breeze.wav"/>
            </a:hlinkClick>
          </p:cNvPr>
          <p:cNvSpPr>
            <a:spLocks noChangeArrowheads="1"/>
          </p:cNvSpPr>
          <p:nvPr/>
        </p:nvSpPr>
        <p:spPr bwMode="auto">
          <a:xfrm>
            <a:off x="2230120" y="580187"/>
            <a:ext cx="822325" cy="528141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4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4</a:t>
            </a:r>
            <a:r>
              <a:rPr lang="en-US" sz="5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3">
            <a:hlinkClick r:id="" highlightClick="1">
              <a:snd r:embed="rId3" name="breeze.wav"/>
            </a:hlinkClick>
          </p:cNvPr>
          <p:cNvSpPr>
            <a:spLocks noChangeArrowheads="1"/>
          </p:cNvSpPr>
          <p:nvPr/>
        </p:nvSpPr>
        <p:spPr bwMode="auto">
          <a:xfrm>
            <a:off x="5221800" y="706191"/>
            <a:ext cx="647700" cy="42969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5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3">
            <a:hlinkClick r:id="" highlightClick="1">
              <a:snd r:embed="rId3" name="breeze.wav"/>
            </a:hlinkClick>
          </p:cNvPr>
          <p:cNvSpPr>
            <a:spLocks noChangeArrowheads="1"/>
          </p:cNvSpPr>
          <p:nvPr/>
        </p:nvSpPr>
        <p:spPr bwMode="auto">
          <a:xfrm>
            <a:off x="7453313" y="2221408"/>
            <a:ext cx="647700" cy="528141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6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15585" y="3837305"/>
            <a:ext cx="1121410" cy="1052830"/>
            <a:chOff x="8371" y="6043"/>
            <a:chExt cx="1766" cy="1658"/>
          </a:xfrm>
        </p:grpSpPr>
        <p:pic>
          <p:nvPicPr>
            <p:cNvPr id="256010" name="Picture 4" descr="Káº¿t quáº£ hÃ¬nh áº£nh cho app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" y="6043"/>
              <a:ext cx="1766" cy="1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3">
              <a:hlinkClick r:id="" highlightClick="1">
                <a:snd r:embed="rId3" name="breeze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8983" y="6528"/>
              <a:ext cx="791" cy="832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0" action="ppaction://hlinksldjump"/>
                </a:rPr>
                <a:t>7</a:t>
              </a:r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8235" y="5799291"/>
            <a:ext cx="7008928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0000"/>
                </a:solidFill>
                <a:latin typeface=".VnBlack" pitchFamily="34" charset="0"/>
              </a:rPr>
              <a:t>LUCKY APPLE  </a:t>
            </a:r>
            <a:endParaRPr lang="en-GB" sz="4800" b="1" i="1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7903210" y="5363845"/>
            <a:ext cx="1002030" cy="749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NHẠC NỀN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43050" y="1301115"/>
            <a:ext cx="1117600" cy="94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numSld="988"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2" name="Picture 11" descr="PP MA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55645" y="278130"/>
            <a:ext cx="19085560" cy="10732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03" y="4454862"/>
            <a:ext cx="3259567" cy="24446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09600" y="1143000"/>
            <a:ext cx="11149965" cy="1198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Who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started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Phong’s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family workshop?</a:t>
            </a:r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561590" y="3276600"/>
            <a:ext cx="6108700" cy="1198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=&gt;His great-grandparents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53200" y="5334299"/>
            <a:ext cx="1143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1" name="Picture 10" descr="BZZZZZZZZZZZZZ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8965" y="-228600"/>
            <a:ext cx="18733770" cy="13722350"/>
          </a:xfrm>
          <a:prstGeom prst="rect">
            <a:avLst/>
          </a:prstGeom>
        </p:spPr>
      </p:pic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6934200" y="5562600"/>
            <a:ext cx="1143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56002" name="Picture 2" descr="Káº¿t quáº£ hÃ¬nh áº£nh cho tree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20" y="533400"/>
            <a:ext cx="512699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">
            <a:hlinkClick r:id="" highlightClick="1">
              <a:snd r:embed="rId4" name="breeze.wav"/>
            </a:hlinkClick>
          </p:cNvPr>
          <p:cNvSpPr>
            <a:spLocks noChangeArrowheads="1"/>
          </p:cNvSpPr>
          <p:nvPr/>
        </p:nvSpPr>
        <p:spPr bwMode="auto">
          <a:xfrm>
            <a:off x="3395028" y="3754826"/>
            <a:ext cx="647700" cy="74002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p>
            <a:pPr algn="ctr" eaLnBrk="0" hangingPunct="0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89" y="3733919"/>
            <a:ext cx="2794604" cy="2338179"/>
          </a:xfrm>
          <a:prstGeom prst="rect">
            <a:avLst/>
          </a:prstGeom>
        </p:spPr>
      </p:pic>
      <p:pic>
        <p:nvPicPr>
          <p:cNvPr id="2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46" y="1676266"/>
            <a:ext cx="1510919" cy="138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>
            <a:hlinkClick r:id="" highlightClick="1">
              <a:snd r:embed="rId4" name="breeze.wav"/>
            </a:hlinkClick>
          </p:cNvPr>
          <p:cNvSpPr>
            <a:spLocks noChangeArrowheads="1"/>
          </p:cNvSpPr>
          <p:nvPr/>
        </p:nvSpPr>
        <p:spPr bwMode="auto">
          <a:xfrm>
            <a:off x="4309428" y="2154626"/>
            <a:ext cx="647700" cy="74002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p>
            <a:pPr algn="ctr" eaLnBrk="0" hangingPunct="0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912235" y="4671695"/>
            <a:ext cx="26409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 i="1" dirty="0" smtClean="0">
                <a:solidFill>
                  <a:srgbClr val="FF0000"/>
                </a:solidFill>
                <a:latin typeface=".VnBlack" pitchFamily="34" charset="0"/>
                <a:sym typeface="+mn-ea"/>
              </a:rPr>
              <a:t>LUCKY APPLE </a:t>
            </a:r>
            <a:r>
              <a:rPr lang="en-US" b="1" i="1" dirty="0" smtClean="0">
                <a:solidFill>
                  <a:srgbClr val="FF0000"/>
                </a:solidFill>
                <a:latin typeface=".VnBlack" pitchFamily="34" charset="0"/>
                <a:sym typeface="+mn-ea"/>
              </a:rPr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39" name="Picture 138"/>
          <p:cNvPicPr/>
          <p:nvPr/>
        </p:nvPicPr>
        <p:blipFill>
          <a:blip r:embed="rId1"/>
          <a:stretch>
            <a:fillRect/>
          </a:stretch>
        </p:blipFill>
        <p:spPr>
          <a:xfrm>
            <a:off x="-761365" y="-761365"/>
            <a:ext cx="11516360" cy="9580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97485" y="686435"/>
            <a:ext cx="9139555" cy="1445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Where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are Nick, Mi, and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2000" y="2819400"/>
            <a:ext cx="7989570" cy="25533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=&gt;They are at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Phong’s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grandparents’ workshop in Bat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391400" y="5562600"/>
            <a:ext cx="1066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89" y="5029954"/>
            <a:ext cx="2794604" cy="2338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4" descr="Pictur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000740" y="-8533765"/>
            <a:ext cx="26276935" cy="1706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74" y="4343188"/>
            <a:ext cx="2446633" cy="1983757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162800" y="5641340"/>
            <a:ext cx="1143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ectangle 17"/>
          <p:cNvSpPr/>
          <p:nvPr/>
        </p:nvSpPr>
        <p:spPr>
          <a:xfrm>
            <a:off x="181610" y="2819400"/>
            <a:ext cx="7879715" cy="1198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=&gt;Because the handicrafts remind them of a specific region.</a:t>
            </a:r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6"/>
          <p:cNvSpPr/>
          <p:nvPr/>
        </p:nvSpPr>
        <p:spPr>
          <a:xfrm>
            <a:off x="474980" y="686435"/>
            <a:ext cx="7830820" cy="1198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Why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tourists like to buy handicrafts as souvenirs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32" name="Picture 13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23965" y="0"/>
            <a:ext cx="15591155" cy="8964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3" y="4148119"/>
            <a:ext cx="3259567" cy="2444675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162800" y="5562600"/>
            <a:ext cx="1143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" y="762020"/>
            <a:ext cx="8305800" cy="1198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Why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village a place of interest in Ha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2210098"/>
            <a:ext cx="8305800" cy="1938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=&gt;Because people can buy things for their house and make pottery 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themselves 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there.</a:t>
            </a:r>
            <a:endParaRPr 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4" name="Picture 13" descr="D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267200" y="-436880"/>
            <a:ext cx="15053310" cy="77317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3400" y="609600"/>
            <a:ext cx="7640955" cy="1568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4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     How 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old is the village?</a:t>
            </a:r>
            <a:endParaRPr lang="en-US"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66800" y="2590800"/>
            <a:ext cx="6344285" cy="1445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=&gt;It is about 700 years old.</a:t>
            </a:r>
            <a:endParaRPr 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6248400" y="5486400"/>
            <a:ext cx="12192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03" y="3886499"/>
            <a:ext cx="3259567" cy="244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29" name="Picture 128"/>
          <p:cNvPicPr/>
          <p:nvPr/>
        </p:nvPicPr>
        <p:blipFill>
          <a:blip r:embed="rId1"/>
          <a:stretch>
            <a:fillRect/>
          </a:stretch>
        </p:blipFill>
        <p:spPr>
          <a:xfrm>
            <a:off x="-2098675" y="76835"/>
            <a:ext cx="13962380" cy="7846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774" y="4114588"/>
            <a:ext cx="2446633" cy="1983757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239000" y="5562600"/>
            <a:ext cx="1143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19200" y="1220470"/>
            <a:ext cx="6885305" cy="1445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4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 Where </a:t>
            </a:r>
            <a:r>
              <a:rPr 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craft village that Mi visited?</a:t>
            </a:r>
            <a:endParaRPr 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1400" y="3124200"/>
            <a:ext cx="3756025" cy="70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It 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in Hue.</a:t>
            </a:r>
            <a:endParaRPr 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1143020"/>
            <a:ext cx="8991600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1.They are at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Phong’s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grandparents’ workshop in Bat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1971040"/>
            <a:ext cx="83058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2.It is about 700 years old.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590800"/>
            <a:ext cx="83058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3.His great-grandparents did.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3429298"/>
            <a:ext cx="830580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4.Because people can buy things for their house and make pottery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themselves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0600" y="4647943"/>
            <a:ext cx="83058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5.It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in Hue.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7"/>
          <p:cNvSpPr/>
          <p:nvPr/>
        </p:nvSpPr>
        <p:spPr>
          <a:xfrm>
            <a:off x="838200" y="5318125"/>
            <a:ext cx="8120380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6.Because the handicrafts remind them of a specific region.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66800" y="2667000"/>
            <a:ext cx="27432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E.silk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2600" y="2667000"/>
            <a:ext cx="3276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lacquerware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0" y="5943620"/>
            <a:ext cx="35814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conical hats  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5993785"/>
            <a:ext cx="3733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l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anterns  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://s.sachmem.com/public/images/TA9T1SHS/U1-L1-2-5-07b378b592e77d0b1a31d0efdfa75864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228600"/>
            <a:ext cx="3886200" cy="2390775"/>
          </a:xfrm>
          <a:prstGeom prst="rect">
            <a:avLst/>
          </a:prstGeom>
          <a:noFill/>
        </p:spPr>
      </p:pic>
      <p:pic>
        <p:nvPicPr>
          <p:cNvPr id="15366" name="Picture 6" descr="http://s.sachmem.com/public/images/TA9T1SHS/U1-L1-2-6-8a8072eb3c9be569411bf656888a01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28600"/>
            <a:ext cx="3810000" cy="2400301"/>
          </a:xfrm>
          <a:prstGeom prst="rect">
            <a:avLst/>
          </a:prstGeom>
          <a:noFill/>
        </p:spPr>
      </p:pic>
      <p:pic>
        <p:nvPicPr>
          <p:cNvPr id="15368" name="Picture 8" descr="http://s.sachmem.com/public/images/TA9T1SHS/U1-L1-2-7-1fb3ce0161b6ae5c10454eed7b8eba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00400"/>
            <a:ext cx="3886200" cy="2667000"/>
          </a:xfrm>
          <a:prstGeom prst="rect">
            <a:avLst/>
          </a:prstGeom>
          <a:noFill/>
        </p:spPr>
      </p:pic>
      <p:pic>
        <p:nvPicPr>
          <p:cNvPr id="15370" name="Picture 10" descr="http://s.sachmem.com/public/images/TA9T1SHS/U1-L1-2-8-44556fed5bf6417f615fd19f06c7005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288665"/>
            <a:ext cx="37338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283"/>
            <a:ext cx="8229600" cy="1143000"/>
          </a:xfrm>
        </p:spPr>
        <p:txBody>
          <a:bodyPr/>
          <a:p>
            <a:r>
              <a:rPr lang="en-US"/>
              <a:t>https://www.youtube.com/watch?v=fHQ1Mt8Vqhk</a:t>
            </a: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t="18154" r="39200" b="13749"/>
          <a:stretch>
            <a:fillRect/>
          </a:stretch>
        </p:blipFill>
        <p:spPr>
          <a:xfrm>
            <a:off x="1143000" y="2133600"/>
            <a:ext cx="6439535" cy="40570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1075997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birthplace of the famous 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 </a:t>
            </a:r>
            <a:endParaRPr lang="en-US" sz="28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is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 village in Hue.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If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go to Hoi An on the 15th of each lunar month, you can enjoy the lights of many beautiful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village in Ha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produces different types of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products such as cloth, scarves, ties, and dresses.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39817" y="1059282"/>
            <a:ext cx="21336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4368" y="3175716"/>
            <a:ext cx="23622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lanterns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617" y="4434356"/>
            <a:ext cx="24384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silk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5394" y="156156"/>
            <a:ext cx="8610600" cy="838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 smtClean="0">
                <a:solidFill>
                  <a:srgbClr val="0070C0"/>
                </a:solidFill>
              </a:rPr>
              <a:t>3. Complete the sentences with the words/ phrases from </a:t>
            </a:r>
            <a:r>
              <a:rPr lang="en-US" sz="2700" i="1" dirty="0" smtClean="0">
                <a:solidFill>
                  <a:srgbClr val="0070C0"/>
                </a:solidFill>
              </a:rPr>
              <a:t> 2</a:t>
            </a:r>
            <a:endParaRPr lang="en-US" sz="27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1775" y="994356"/>
            <a:ext cx="8077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holiday, many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Hanoians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 to Dong Ho village to buy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folk………………..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 products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such as pots and vases, have the natural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typical of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culture 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Going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Non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marble village 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Nang, we’re impressed by a wide variety of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…………………………from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Buddha statues to bracelets.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6200" y="137160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paintings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5556" y="2262390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Pottery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99475" y="4817221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marble sculptures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3575" y="156156"/>
            <a:ext cx="8915400" cy="838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Complete the sentences with the words/ phrases from </a:t>
            </a:r>
            <a:r>
              <a:rPr lang="en-US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0" y="1534196"/>
            <a:ext cx="8420100" cy="402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People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to this area to walk, play, and relax.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9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It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place where objects of artistic, cultural, historical,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interest are kept and shown.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9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People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to this place to see animals.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9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It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an area of sand, or small stones, beside the sea or 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9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It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beautiful and famous place in the countryside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4639" y="546357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1.park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5452975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2. museum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9400" y="5438434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3. zoo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10196"/>
            <a:ext cx="8915400" cy="838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</a:rPr>
              <a:t>4. Quiz:  WHAT </a:t>
            </a:r>
            <a:r>
              <a:rPr lang="en-US" sz="2800" dirty="0">
                <a:solidFill>
                  <a:srgbClr val="0070C0"/>
                </a:solidFill>
              </a:rPr>
              <a:t>IS THE PLACE OF INTERESTS? </a:t>
            </a:r>
            <a:r>
              <a:rPr lang="en-US" sz="2800" dirty="0" smtClean="0">
                <a:solidFill>
                  <a:srgbClr val="0070C0"/>
                </a:solidFill>
              </a:rPr>
              <a:t>	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0" y="848396"/>
            <a:ext cx="80772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a. Work in pairs to do the quiz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3143" y="609600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4. beach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6082569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5. beauty spot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543800" cy="19812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the new words</a:t>
            </a:r>
            <a:b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next lesson</a:t>
            </a:r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295400"/>
            <a:ext cx="3276600" cy="1219200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448" y="722453"/>
            <a:ext cx="3653742" cy="2474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91" y="722453"/>
            <a:ext cx="4114800" cy="2474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2800"/>
            <a:ext cx="3713480" cy="241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691" y="3276600"/>
            <a:ext cx="4152418" cy="2362201"/>
          </a:xfrm>
          <a:prstGeom prst="rect">
            <a:avLst/>
          </a:prstGeom>
        </p:spPr>
      </p:pic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ustDataLst>
      <p:tags r:id="rId5"/>
    </p:custDataLst>
  </p:cSld>
  <p:clrMapOvr>
    <a:masterClrMapping/>
  </p:clrMapOvr>
  <p:transition advTm="21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/>
          <p:cNvPicPr/>
          <p:nvPr/>
        </p:nvPicPr>
        <p:blipFill>
          <a:blip r:embed="rId1"/>
          <a:stretch>
            <a:fillRect/>
          </a:stretch>
        </p:blipFill>
        <p:spPr>
          <a:xfrm>
            <a:off x="-838200" y="-24765"/>
            <a:ext cx="10821670" cy="7402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1189355"/>
            <a:ext cx="3924935" cy="3785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295400"/>
            <a:ext cx="4005580" cy="37084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04800" y="228600"/>
            <a:ext cx="3616960" cy="3233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114800" y="304800"/>
            <a:ext cx="4754880" cy="3198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3733800"/>
            <a:ext cx="3886200" cy="2675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495800" y="3733800"/>
            <a:ext cx="4107815" cy="25215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ntent Placeholder 13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14400" y="0"/>
            <a:ext cx="11141710" cy="8357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68"/>
          <p:cNvSpPr txBox="1"/>
          <p:nvPr/>
        </p:nvSpPr>
        <p:spPr>
          <a:xfrm>
            <a:off x="4483467" y="2902672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914400" y="533400"/>
            <a:ext cx="86887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  <a:sym typeface="+mn-ea"/>
              </a:rPr>
              <a:t>1. is this your village?</a:t>
            </a:r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  <a:sym typeface="+mn-ea"/>
              </a:rPr>
              <a:t>2. list these names of the village.</a:t>
            </a:r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56895" y="2362200"/>
            <a:ext cx="904621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Well done, we have seen Vinh Thinh village and Bat Trang village.</a:t>
            </a:r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We call they are local enviroment.</a:t>
            </a:r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So what is ‘local enviroment’ mean?</a:t>
            </a:r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              Let’s start our lesson today.</a:t>
            </a:r>
            <a:endParaRPr lang="en-US" sz="3200" b="1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/>
          <p:cNvPicPr/>
          <p:nvPr/>
        </p:nvPicPr>
        <p:blipFill>
          <a:blip r:embed="rId1"/>
          <a:stretch>
            <a:fillRect/>
          </a:stretch>
        </p:blipFill>
        <p:spPr>
          <a:xfrm>
            <a:off x="-914400" y="-381000"/>
            <a:ext cx="11407140" cy="8238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609600" y="1676400"/>
            <a:ext cx="9032875" cy="3261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Unit 1: Local enviroment</a:t>
            </a:r>
            <a:endParaRPr lang="en-US" sz="5400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sz="540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Lesson 1: Getting started</a:t>
            </a:r>
            <a:endParaRPr lang="en-US" sz="5400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sz="4400" b="1" i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A visit to a traditional craft village</a:t>
            </a:r>
            <a:endParaRPr kumimoji="0" lang="en-US" sz="54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sz="54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IMG_49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3047365" y="-152400"/>
            <a:ext cx="16275685" cy="9017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3810000" cy="2540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3276600"/>
            <a:ext cx="5720080" cy="1143000"/>
          </a:xfrm>
        </p:spPr>
        <p:txBody>
          <a:bodyPr/>
          <a:lstStyle/>
          <a:p>
            <a:r>
              <a:rPr lang="en-US" sz="4000" b="0" dirty="0" smtClean="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Pottery: </a:t>
            </a:r>
            <a:r>
              <a:rPr lang="en-US" sz="4000" b="0" dirty="0" err="1" smtClean="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đô</a:t>
            </a:r>
            <a:r>
              <a:rPr lang="en-US" sz="4000" b="0" dirty="0" smtClean="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̀ </a:t>
            </a:r>
            <a:r>
              <a:rPr lang="en-US" sz="4000" b="0" dirty="0" err="1" smtClean="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gốm</a:t>
            </a:r>
            <a:endParaRPr lang="en-US" sz="4000" b="0" dirty="0" err="1" smtClean="0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38200" y="1600200"/>
            <a:ext cx="56508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solidFill>
                  <a:schemeClr val="bg1"/>
                </a:solidFill>
                <a:latin typeface="Bookman Old Style" panose="02050604050505020204" charset="0"/>
                <a:cs typeface="Bookman Old Style" panose="02050604050505020204" charset="0"/>
              </a:rPr>
              <a:t>1. New words:</a:t>
            </a:r>
            <a:endParaRPr lang="en-US" sz="4400">
              <a:solidFill>
                <a:schemeClr val="bg1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p="http://schemas.openxmlformats.org/presentationml/2006/main">
  <p:tag name="TIMING" val="|4.38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0206323142_1_1"/>
</p:tagLst>
</file>

<file path=ppt/tags/tag3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6&quot;/&gt;&lt;/object&gt;&lt;object type=&quot;3&quot; unique_id=&quot;10004&quot;&gt;&lt;property id=&quot;20148&quot; value=&quot;5&quot;/&gt;&lt;property id=&quot;20300&quot; value=&quot;Slide 2&quot;/&gt;&lt;property id=&quot;20307&quot; value=&quot;267&quot;/&gt;&lt;/object&gt;&lt;object type=&quot;3&quot; unique_id=&quot;10005&quot;&gt;&lt;property id=&quot;20148&quot; value=&quot;5&quot;/&gt;&lt;property id=&quot;20300&quot; value=&quot;Slide 4&quot;/&gt;&lt;property id=&quot;20307&quot; value=&quot;270&quot;/&gt;&lt;/object&gt;&lt;object type=&quot;3&quot; unique_id=&quot;10006&quot;&gt;&lt;property id=&quot;20148&quot; value=&quot;5&quot;/&gt;&lt;property id=&quot;20300&quot; value=&quot;Slide 5&quot;/&gt;&lt;property id=&quot;20307&quot; value=&quot;271&quot;/&gt;&lt;/object&gt;&lt;object type=&quot;3&quot; unique_id=&quot;10007&quot;&gt;&lt;property id=&quot;20148&quot; value=&quot;5&quot;/&gt;&lt;property id=&quot;20300&quot; value=&quot;Slide 6&quot;/&gt;&lt;property id=&quot;20307&quot; value=&quot;272&quot;/&gt;&lt;/object&gt;&lt;object type=&quot;3&quot; unique_id=&quot;10008&quot;&gt;&lt;property id=&quot;20148&quot; value=&quot;5&quot;/&gt;&lt;property id=&quot;20300&quot; value=&quot;Slide 3&quot;/&gt;&lt;property id=&quot;20307&quot; value=&quot;273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57&quot;/&gt;&lt;/object&gt;&lt;object type=&quot;3&quot; unique_id=&quot;10012&quot;&gt;&lt;property id=&quot;20148&quot; value=&quot;5&quot;/&gt;&lt;property id=&quot;20300&quot; value=&quot;Slide 10&quot;/&gt;&lt;property id=&quot;20307&quot; value=&quot;269&quot;/&gt;&lt;/object&gt;&lt;object type=&quot;3&quot; unique_id=&quot;10013&quot;&gt;&lt;property id=&quot;20148&quot; value=&quot;5&quot;/&gt;&lt;property id=&quot;20300&quot; value=&quot;Slide 11&quot;/&gt;&lt;property id=&quot;20307&quot; value=&quot;259&quot;/&gt;&lt;/object&gt;&lt;object type=&quot;3&quot; unique_id=&quot;10014&quot;&gt;&lt;property id=&quot;20148&quot; value=&quot;5&quot;/&gt;&lt;property id=&quot;20300&quot; value=&quot;Slide 12&quot;/&gt;&lt;property id=&quot;20307&quot; value=&quot;258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17&quot;&gt;&lt;property id=&quot;20148&quot; value=&quot;5&quot;/&gt;&lt;property id=&quot;20300&quot; value=&quot;Slide 14&quot;/&gt;&lt;property id=&quot;20307&quot; value=&quot;265&quot;/&gt;&lt;/object&gt;&lt;object type=&quot;3&quot; unique_id=&quot;10018&quot;&gt;&lt;property id=&quot;20148&quot; value=&quot;5&quot;/&gt;&lt;property id=&quot;20300&quot; value=&quot;Slide 15&quot;/&gt;&lt;property id=&quot;20307&quot; value=&quot;268&quot;/&gt;&lt;/object&gt;&lt;object type=&quot;3&quot; unique_id=&quot;10230&quot;&gt;&lt;property id=&quot;20148&quot; value=&quot;5&quot;/&gt;&lt;property id=&quot;20300&quot; value=&quot;Slide 16 - &amp;quot;- Learn by heart the new words - Prepare for the next lesson&amp;quot;&quot;/&gt;&lt;property id=&quot;20307&quot; value=&quot;274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TM01859868[[fn=Thermal]]</Template>
  <TotalTime>0</TotalTime>
  <Words>5301</Words>
  <Application>WPS Presentation</Application>
  <PresentationFormat>On-screen Show (4:3)</PresentationFormat>
  <Paragraphs>251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SimSun</vt:lpstr>
      <vt:lpstr>Wingdings</vt:lpstr>
      <vt:lpstr>Bookman Old Style</vt:lpstr>
      <vt:lpstr>Times New Roman</vt:lpstr>
      <vt:lpstr>Microsoft YaHei</vt:lpstr>
      <vt:lpstr>Arial Unicode MS</vt:lpstr>
      <vt:lpstr>Gill Sans MT</vt:lpstr>
      <vt:lpstr>Calibri</vt:lpstr>
      <vt:lpstr>.VnBlack</vt:lpstr>
      <vt:lpstr>Segoe Print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Pottery: đồ gốm</vt:lpstr>
      <vt:lpstr>Handicraft : đồ thủ công</vt:lpstr>
      <vt:lpstr>Workshop : xưởng làm việc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- Learn by heart the new words - Prepare for the next lesson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HIEN PHAM</cp:lastModifiedBy>
  <cp:revision>101</cp:revision>
  <dcterms:created xsi:type="dcterms:W3CDTF">2016-09-22T13:07:00Z</dcterms:created>
  <dcterms:modified xsi:type="dcterms:W3CDTF">2021-09-08T02:51:24Z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AD345188D74E42FD95CF786B66E75019</vt:lpwstr>
  </property>
  <property fmtid="{D5CDD505-2E9C-101B-9397-08002B2CF9AE}" pid="3" name="KSOProductBuildVer">
    <vt:lpwstr>1033-11.2.0.10265</vt:lpwstr>
  </property>
</Properties>
</file>